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sldIdLst>
    <p:sldId id="256" r:id="rId2"/>
    <p:sldId id="268" r:id="rId3"/>
    <p:sldId id="345" r:id="rId4"/>
    <p:sldId id="346" r:id="rId5"/>
    <p:sldId id="351" r:id="rId6"/>
    <p:sldId id="349" r:id="rId7"/>
    <p:sldId id="350" r:id="rId8"/>
    <p:sldId id="356" r:id="rId9"/>
    <p:sldId id="353" r:id="rId10"/>
    <p:sldId id="357" r:id="rId11"/>
    <p:sldId id="347" r:id="rId12"/>
    <p:sldId id="359" r:id="rId13"/>
    <p:sldId id="355" r:id="rId14"/>
    <p:sldId id="358" r:id="rId15"/>
    <p:sldId id="340" r:id="rId16"/>
    <p:sldId id="331" r:id="rId17"/>
    <p:sldId id="308" r:id="rId18"/>
    <p:sldId id="333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572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21CD29D-1178-430B-BCD1-70C86DA06E78}" type="datetimeFigureOut">
              <a:rPr lang="ru-RU"/>
              <a:pPr>
                <a:defRPr/>
              </a:pPr>
              <a:t>10.03.2017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F3E9FA5-5A30-49A1-909A-52A61376DE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9749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FACC5AA-E037-4642-8DB2-E1627DC86ED3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F3FC0D8-0E41-445F-9D6F-B0F2B1F4ABFD}" type="datetimeFigureOut">
              <a:rPr lang="ru-RU"/>
              <a:pPr>
                <a:defRPr/>
              </a:pPr>
              <a:t>10.03.2017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02F412E-57BF-43BA-8B67-5E6178AA42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19873A-EB58-42C2-8FD9-FA0EB8224B02}" type="datetimeFigureOut">
              <a:rPr lang="ru-RU"/>
              <a:pPr>
                <a:defRPr/>
              </a:pPr>
              <a:t>10.03.2017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9A613-7184-4FFF-B584-9E4BF378D1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F10D9-9C3D-4026-862C-37D78B297DA6}" type="datetimeFigureOut">
              <a:rPr lang="ru-RU"/>
              <a:pPr>
                <a:defRPr/>
              </a:pPr>
              <a:t>10.03.2017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B17C9-9A19-431A-8910-C42A6863EE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835F3-B474-4BFB-9A6A-8C6AD329CAF9}" type="datetimeFigureOut">
              <a:rPr lang="ru-RU"/>
              <a:pPr>
                <a:defRPr/>
              </a:pPr>
              <a:t>10.03.2017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36037-9BBE-449F-BD0F-777008324F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B0FAAA2-D5C5-48EA-9B44-BD0BB24AC337}" type="datetimeFigureOut">
              <a:rPr lang="ru-RU"/>
              <a:pPr>
                <a:defRPr/>
              </a:pPr>
              <a:t>10.03.2017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FB67C21-6B1E-4C0D-8195-BD04503E4B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3FAB1-B263-4DEC-8DED-540D8D194499}" type="datetimeFigureOut">
              <a:rPr lang="ru-RU"/>
              <a:pPr>
                <a:defRPr/>
              </a:pPr>
              <a:t>10.03.2017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9A5DC-FCEE-4266-8DB1-BC0DF57665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8002ECA-EADD-44EA-BBB4-63C5094F4EA5}" type="datetimeFigureOut">
              <a:rPr lang="ru-RU"/>
              <a:pPr>
                <a:defRPr/>
              </a:pPr>
              <a:t>10.03.2017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53BFB2D-6535-4AAD-A32E-980B20108A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060E9-9467-4CCC-89D1-E07F1AD9AACF}" type="datetimeFigureOut">
              <a:rPr lang="ru-RU"/>
              <a:pPr>
                <a:defRPr/>
              </a:pPr>
              <a:t>10.03.2017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2F822-E303-417D-A458-9BB2A88B5A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A0D25BC-B911-4581-8D8D-6136EF97E24C}" type="datetimeFigureOut">
              <a:rPr lang="ru-RU"/>
              <a:pPr>
                <a:defRPr/>
              </a:pPr>
              <a:t>10.03.2017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EE04B24-DF47-4004-8D8F-8ABFB36CFF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2604D67-8C04-420E-83ED-A900DE39DCE2}" type="datetimeFigureOut">
              <a:rPr lang="ru-RU"/>
              <a:pPr>
                <a:defRPr/>
              </a:pPr>
              <a:t>10.03.2017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1477F0A-175C-4844-B5E0-7BAD9D962B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287688D-3656-452D-A44A-347B394D3F86}" type="datetimeFigureOut">
              <a:rPr lang="ru-RU"/>
              <a:pPr>
                <a:defRPr/>
              </a:pPr>
              <a:t>10.03.2017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30FDB38-0D50-456C-98FB-9E5C450227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57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  <a:endParaRPr lang="en-US" alt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9F939DD3-2DEF-4B66-8A2E-85C1D18962E1}" type="datetimeFigureOut">
              <a:rPr lang="ru-RU"/>
              <a:pPr>
                <a:defRPr/>
              </a:pPr>
              <a:t>10.03.2017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fld id="{16CCDFD4-7F75-45E4-99AE-67929A974C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6" r:id="rId1"/>
    <p:sldLayoutId id="2147483991" r:id="rId2"/>
    <p:sldLayoutId id="2147483997" r:id="rId3"/>
    <p:sldLayoutId id="2147483992" r:id="rId4"/>
    <p:sldLayoutId id="2147483998" r:id="rId5"/>
    <p:sldLayoutId id="2147483993" r:id="rId6"/>
    <p:sldLayoutId id="2147483999" r:id="rId7"/>
    <p:sldLayoutId id="2147484000" r:id="rId8"/>
    <p:sldLayoutId id="2147484001" r:id="rId9"/>
    <p:sldLayoutId id="2147483994" r:id="rId10"/>
    <p:sldLayoutId id="214748399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1" fontAlgn="base" hangingPunct="1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1" fontAlgn="base" hangingPunct="1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1" fontAlgn="base" hangingPunct="1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81720" y="2132856"/>
            <a:ext cx="6956822" cy="1939082"/>
          </a:xfrm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</a:rPr>
              <a:t>Роль самооценки </a:t>
            </a:r>
            <a:r>
              <a:rPr lang="en-US" sz="4000" b="1" dirty="0" smtClean="0">
                <a:solidFill>
                  <a:srgbClr val="C00000"/>
                </a:solidFill>
              </a:rPr>
              <a:t/>
            </a:r>
            <a:br>
              <a:rPr lang="en-US" sz="4000" b="1" dirty="0" smtClean="0">
                <a:solidFill>
                  <a:srgbClr val="C00000"/>
                </a:solidFill>
              </a:rPr>
            </a:br>
            <a:r>
              <a:rPr lang="ru-RU" sz="4000" b="1" dirty="0" smtClean="0">
                <a:solidFill>
                  <a:srgbClr val="C00000"/>
                </a:solidFill>
              </a:rPr>
              <a:t>в независимой аккредитации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39952" y="4941168"/>
            <a:ext cx="4606925" cy="1584175"/>
          </a:xfrm>
        </p:spPr>
        <p:txBody>
          <a:bodyPr>
            <a:normAutofit/>
          </a:bodyPr>
          <a:lstStyle/>
          <a:p>
            <a:pPr algn="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dirty="0" err="1" smtClean="0"/>
              <a:t>Дуйшебаева</a:t>
            </a:r>
            <a:r>
              <a:rPr lang="ru-RU" sz="1600" dirty="0" smtClean="0"/>
              <a:t> Г. Р.</a:t>
            </a:r>
          </a:p>
          <a:p>
            <a:pPr algn="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dirty="0" smtClean="0"/>
              <a:t>Эксперт Агентства </a:t>
            </a:r>
            <a:r>
              <a:rPr lang="en-US" sz="1600" dirty="0" err="1" smtClean="0"/>
              <a:t>EdNet</a:t>
            </a:r>
            <a:endParaRPr lang="ru-RU" sz="1600" dirty="0" smtClean="0"/>
          </a:p>
          <a:p>
            <a:pPr algn="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dirty="0" smtClean="0"/>
              <a:t>Мультипликатор  Программы </a:t>
            </a:r>
            <a:r>
              <a:rPr lang="en-US" sz="1600" dirty="0" smtClean="0"/>
              <a:t>GIZ </a:t>
            </a:r>
            <a:endParaRPr lang="ru-RU" sz="1600" dirty="0" smtClean="0"/>
          </a:p>
          <a:p>
            <a:pPr algn="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600" dirty="0" smtClean="0"/>
              <a:t>«</a:t>
            </a:r>
            <a:r>
              <a:rPr lang="ru-RU" sz="1600" dirty="0" err="1" smtClean="0"/>
              <a:t>Профтехобразование</a:t>
            </a:r>
            <a:r>
              <a:rPr lang="ru-RU" sz="1600" dirty="0" smtClean="0"/>
              <a:t> и содействие занятости» </a:t>
            </a:r>
          </a:p>
        </p:txBody>
      </p:sp>
      <p:pic>
        <p:nvPicPr>
          <p:cNvPr id="9220" name="Рисунок 4" descr="logo_of_the_agency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500" y="0"/>
            <a:ext cx="4005263" cy="169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922114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Отчет по самооценке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100" y="1628800"/>
            <a:ext cx="7499350" cy="4619600"/>
          </a:xfrm>
        </p:spPr>
        <p:txBody>
          <a:bodyPr/>
          <a:lstStyle/>
          <a:p>
            <a:r>
              <a:rPr lang="ru-RU" sz="1800" dirty="0"/>
              <a:t>Самооценка должна быть подлинным </a:t>
            </a:r>
            <a:r>
              <a:rPr lang="ru-RU" sz="1800" dirty="0" smtClean="0"/>
              <a:t>само осмыслением  </a:t>
            </a:r>
            <a:r>
              <a:rPr lang="ru-RU" sz="1800" dirty="0"/>
              <a:t>со стороны сотрудников ОО: что является преимуществом и что слабой стороной </a:t>
            </a:r>
            <a:r>
              <a:rPr lang="ru-RU" sz="1800" dirty="0" smtClean="0"/>
              <a:t>и </a:t>
            </a:r>
            <a:r>
              <a:rPr lang="ru-RU" sz="1800" dirty="0"/>
              <a:t>какие меры должны быть приняты, чтобы улучшить работу</a:t>
            </a:r>
          </a:p>
          <a:p>
            <a:r>
              <a:rPr lang="ru-RU" sz="1800" dirty="0" smtClean="0"/>
              <a:t>Отчет </a:t>
            </a:r>
            <a:r>
              <a:rPr lang="ru-RU" sz="1800" dirty="0"/>
              <a:t>о </a:t>
            </a:r>
            <a:r>
              <a:rPr lang="ru-RU" sz="1800" dirty="0" smtClean="0"/>
              <a:t>полной внутренней оценке ОО, проведенной </a:t>
            </a:r>
            <a:r>
              <a:rPr lang="ru-RU" sz="1800" dirty="0"/>
              <a:t>в течение нескольких недель группой из 3-5 сотрудников</a:t>
            </a:r>
          </a:p>
          <a:p>
            <a:r>
              <a:rPr lang="ru-RU" sz="1800" dirty="0" smtClean="0"/>
              <a:t>Каждое </a:t>
            </a:r>
            <a:r>
              <a:rPr lang="ru-RU" sz="1800" dirty="0"/>
              <a:t>утверждение в отчете о самооценке должно быть основано на доказательствах, и доказательства должны быть процитированы</a:t>
            </a:r>
          </a:p>
          <a:p>
            <a:r>
              <a:rPr lang="ru-RU" sz="1800" dirty="0"/>
              <a:t>Самооценка должна включать обратную связь </a:t>
            </a:r>
            <a:r>
              <a:rPr lang="ru-RU" sz="1800" dirty="0" smtClean="0"/>
              <a:t>заинтересованных </a:t>
            </a:r>
            <a:r>
              <a:rPr lang="ru-RU" sz="1800" dirty="0"/>
              <a:t>сторон – особенно студентов, выпускников и </a:t>
            </a:r>
            <a:r>
              <a:rPr lang="ru-RU" sz="1800" dirty="0" smtClean="0"/>
              <a:t>работодателей.</a:t>
            </a:r>
          </a:p>
          <a:p>
            <a:r>
              <a:rPr lang="ru-RU" sz="1800" dirty="0" smtClean="0"/>
              <a:t>Необходимо </a:t>
            </a:r>
            <a:r>
              <a:rPr lang="ru-RU" sz="1800" dirty="0"/>
              <a:t>поделиться со всеми сотрудниками с результатами самооценки, прежде чем будет представлен отчет </a:t>
            </a:r>
          </a:p>
          <a:p>
            <a:r>
              <a:rPr lang="ru-RU" sz="1800" dirty="0"/>
              <a:t>Отчет по самооценке не </a:t>
            </a:r>
            <a:r>
              <a:rPr lang="ru-RU" sz="1800" dirty="0" smtClean="0"/>
              <a:t>оперативным отчетом, подготовленный представителем </a:t>
            </a:r>
            <a:r>
              <a:rPr lang="ru-RU" sz="1800" dirty="0"/>
              <a:t>высшего </a:t>
            </a:r>
            <a:r>
              <a:rPr lang="ru-RU" sz="1800" dirty="0" smtClean="0"/>
              <a:t>руководства только для того,  </a:t>
            </a:r>
            <a:r>
              <a:rPr lang="ru-RU" sz="1800" dirty="0"/>
              <a:t>чтобы </a:t>
            </a:r>
            <a:r>
              <a:rPr lang="ru-RU" sz="1800" dirty="0" smtClean="0"/>
              <a:t>соответствовать требованиям </a:t>
            </a:r>
            <a:r>
              <a:rPr lang="ru-RU" sz="1800" dirty="0"/>
              <a:t>аккредитации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134713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Оценивание честной и точной самооценки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484784"/>
            <a:ext cx="7818834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21403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Наблюдения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>
              <a:buNone/>
            </a:pPr>
            <a:r>
              <a:rPr lang="ru-RU" dirty="0"/>
              <a:t>Многие </a:t>
            </a:r>
            <a:r>
              <a:rPr lang="ru-RU" dirty="0" smtClean="0"/>
              <a:t>ОО не </a:t>
            </a:r>
            <a:r>
              <a:rPr lang="ru-RU" dirty="0"/>
              <a:t>имеют</a:t>
            </a:r>
          </a:p>
          <a:p>
            <a:r>
              <a:rPr lang="ru-RU" dirty="0"/>
              <a:t>с</a:t>
            </a:r>
            <a:r>
              <a:rPr lang="ru-RU" dirty="0" smtClean="0"/>
              <a:t>истематического обучения </a:t>
            </a:r>
            <a:r>
              <a:rPr lang="ru-RU" dirty="0"/>
              <a:t>в области управления </a:t>
            </a:r>
            <a:r>
              <a:rPr lang="ru-RU" dirty="0" smtClean="0"/>
              <a:t>качеством образования;</a:t>
            </a:r>
            <a:endParaRPr lang="ru-RU" dirty="0"/>
          </a:p>
          <a:p>
            <a:r>
              <a:rPr lang="ru-RU" dirty="0"/>
              <a:t>потребности в прошлом,  как заботиться о "результатах"</a:t>
            </a:r>
          </a:p>
          <a:p>
            <a:r>
              <a:rPr lang="ru-RU" dirty="0"/>
              <a:t>стандартов в соответствии с которыми можно оценить собственную деятельность</a:t>
            </a:r>
          </a:p>
          <a:p>
            <a:r>
              <a:rPr lang="ru-RU" dirty="0"/>
              <a:t>опыта по внешней гарантии качества</a:t>
            </a:r>
          </a:p>
        </p:txBody>
      </p:sp>
    </p:spTree>
    <p:extLst>
      <p:ext uri="{BB962C8B-B14F-4D97-AF65-F5344CB8AC3E}">
        <p14:creationId xmlns:p14="http://schemas.microsoft.com/office/powerpoint/2010/main" val="12822418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85010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Наблюдения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196752"/>
            <a:ext cx="7818834" cy="5184576"/>
          </a:xfrm>
        </p:spPr>
        <p:txBody>
          <a:bodyPr/>
          <a:lstStyle/>
          <a:p>
            <a:r>
              <a:rPr lang="ru-RU" sz="2600" dirty="0" smtClean="0"/>
              <a:t>Низкая культура качества (роль и ответственность, коллективная цель и т.д.)</a:t>
            </a:r>
          </a:p>
          <a:p>
            <a:r>
              <a:rPr lang="ru-RU" sz="2600" dirty="0" smtClean="0"/>
              <a:t>Отсутствие глубокого понимания значения системы обеспечения качества;</a:t>
            </a:r>
          </a:p>
          <a:p>
            <a:r>
              <a:rPr lang="ru-RU" sz="2600" dirty="0" smtClean="0"/>
              <a:t>Формальное </a:t>
            </a:r>
            <a:r>
              <a:rPr lang="ru-RU" sz="2600" dirty="0"/>
              <a:t>отношение к процедуре </a:t>
            </a:r>
            <a:r>
              <a:rPr lang="ru-RU" sz="2600" dirty="0" smtClean="0"/>
              <a:t>самооценки;</a:t>
            </a:r>
            <a:endParaRPr lang="ru-RU" sz="2600" dirty="0"/>
          </a:p>
          <a:p>
            <a:r>
              <a:rPr lang="ru-RU" sz="2600" dirty="0" smtClean="0"/>
              <a:t>Не компетентность/низкая мотивация сотрудников ОО;</a:t>
            </a:r>
          </a:p>
          <a:p>
            <a:r>
              <a:rPr lang="ru-RU" sz="2600" dirty="0" smtClean="0"/>
              <a:t>Не знание методологии самооценки (инструменты, индикаторы, процедуры, методов);</a:t>
            </a:r>
          </a:p>
          <a:p>
            <a:r>
              <a:rPr lang="ru-RU" sz="2600" dirty="0" smtClean="0"/>
              <a:t>Отсутствие должной поддержки и понимания со стороны руководителей.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87233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Рекомендации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100" y="1124744"/>
            <a:ext cx="7499350" cy="5472608"/>
          </a:xfrm>
        </p:spPr>
        <p:txBody>
          <a:bodyPr/>
          <a:lstStyle/>
          <a:p>
            <a:r>
              <a:rPr lang="ru-RU" dirty="0" smtClean="0"/>
              <a:t>Разработка политики и процедуры внутреннего обеспечения качества;</a:t>
            </a:r>
          </a:p>
          <a:p>
            <a:r>
              <a:rPr lang="ru-RU" dirty="0" smtClean="0"/>
              <a:t>Делегирование полномочий ответ. лицу, группе сотрудников, отделу;</a:t>
            </a:r>
          </a:p>
          <a:p>
            <a:r>
              <a:rPr lang="ru-RU" dirty="0" smtClean="0"/>
              <a:t>Проведение обучения;</a:t>
            </a:r>
          </a:p>
          <a:p>
            <a:r>
              <a:rPr lang="ru-RU" dirty="0" smtClean="0"/>
              <a:t>Обмен опытом (семинары, конференции) на базе ОО и агентств;</a:t>
            </a:r>
          </a:p>
          <a:p>
            <a:r>
              <a:rPr lang="ru-RU" dirty="0" smtClean="0"/>
              <a:t>Проведение диагностики ОО;</a:t>
            </a:r>
          </a:p>
          <a:p>
            <a:r>
              <a:rPr lang="ru-RU" dirty="0" smtClean="0"/>
              <a:t>Привлечение внешних экспертов;</a:t>
            </a:r>
          </a:p>
          <a:p>
            <a:r>
              <a:rPr lang="ru-RU" dirty="0" smtClean="0"/>
              <a:t>Проведение регулярной самооценки.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3049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7497762" cy="642938"/>
          </a:xfrm>
        </p:spPr>
        <p:txBody>
          <a:bodyPr/>
          <a:lstStyle/>
          <a:p>
            <a:pPr algn="ctr">
              <a:defRPr/>
            </a:pPr>
            <a:r>
              <a:rPr lang="ru-RU" sz="3200" b="1" dirty="0" smtClean="0">
                <a:solidFill>
                  <a:srgbClr val="C00000"/>
                </a:solidFill>
              </a:rPr>
              <a:t>«Правила» проведения самооценки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5363" name="Содержимое 2"/>
          <p:cNvSpPr>
            <a:spLocks noGrp="1"/>
          </p:cNvSpPr>
          <p:nvPr>
            <p:ph sz="half" idx="1"/>
          </p:nvPr>
        </p:nvSpPr>
        <p:spPr>
          <a:xfrm>
            <a:off x="1143000" y="980728"/>
            <a:ext cx="4000500" cy="5472608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altLang="en-US" sz="1800" b="1" dirty="0" smtClean="0"/>
              <a:t>Принципы</a:t>
            </a:r>
          </a:p>
          <a:p>
            <a:r>
              <a:rPr lang="ru-RU" altLang="en-US" sz="2000" dirty="0" smtClean="0"/>
              <a:t>Самокритичность = объективность и стремление к совершенству</a:t>
            </a:r>
          </a:p>
          <a:p>
            <a:r>
              <a:rPr lang="ru-RU" altLang="en-US" sz="2000" dirty="0" smtClean="0"/>
              <a:t>Ретроспектива</a:t>
            </a:r>
          </a:p>
          <a:p>
            <a:r>
              <a:rPr lang="ru-RU" altLang="en-US" sz="2000" dirty="0" smtClean="0"/>
              <a:t>Перспектива</a:t>
            </a:r>
          </a:p>
          <a:p>
            <a:r>
              <a:rPr lang="ru-RU" altLang="en-US" sz="2000" dirty="0" smtClean="0"/>
              <a:t>Системность, целостность и всесторонний подход</a:t>
            </a:r>
          </a:p>
          <a:p>
            <a:r>
              <a:rPr lang="ru-RU" altLang="en-US" sz="2000" dirty="0" smtClean="0"/>
              <a:t>Доказательность</a:t>
            </a:r>
          </a:p>
          <a:p>
            <a:r>
              <a:rPr lang="ru-RU" altLang="en-US" sz="2000" dirty="0" smtClean="0"/>
              <a:t>Коллективизм-вовлеченность всех внутренних и отчасти внешних </a:t>
            </a:r>
            <a:r>
              <a:rPr lang="ru-RU" altLang="en-US" sz="2000" dirty="0" err="1" smtClean="0"/>
              <a:t>стейкхолдеров</a:t>
            </a:r>
            <a:endParaRPr lang="ru-RU" altLang="en-US" sz="2000" dirty="0" smtClean="0"/>
          </a:p>
          <a:p>
            <a:r>
              <a:rPr lang="ru-RU" altLang="en-US" sz="2000" dirty="0" smtClean="0"/>
              <a:t>Ответственность</a:t>
            </a:r>
          </a:p>
          <a:p>
            <a:endParaRPr lang="ru-RU" altLang="en-US" sz="2000" dirty="0" smtClean="0"/>
          </a:p>
        </p:txBody>
      </p:sp>
      <p:sp>
        <p:nvSpPr>
          <p:cNvPr id="15364" name="Содержимое 3"/>
          <p:cNvSpPr>
            <a:spLocks noGrp="1"/>
          </p:cNvSpPr>
          <p:nvPr>
            <p:ph sz="half" idx="2"/>
          </p:nvPr>
        </p:nvSpPr>
        <p:spPr>
          <a:xfrm>
            <a:off x="5286375" y="980728"/>
            <a:ext cx="3657600" cy="54006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altLang="en-US" sz="2000" b="1" dirty="0" smtClean="0"/>
              <a:t>Правила</a:t>
            </a:r>
          </a:p>
          <a:p>
            <a:pPr>
              <a:buFont typeface="Wingdings 2" pitchFamily="18" charset="2"/>
              <a:buNone/>
            </a:pPr>
            <a:r>
              <a:rPr lang="ru-RU" altLang="en-US" sz="1800" dirty="0" smtClean="0"/>
              <a:t>Система внутренней гарантии качества</a:t>
            </a:r>
            <a:endParaRPr lang="en-US" altLang="en-US" sz="1800" dirty="0" smtClean="0"/>
          </a:p>
          <a:p>
            <a:pPr lvl="1"/>
            <a:r>
              <a:rPr lang="ru-RU" altLang="en-US" sz="1800" dirty="0" smtClean="0"/>
              <a:t>ОП, учебный план периодически оценивается</a:t>
            </a:r>
            <a:r>
              <a:rPr lang="en-GB" altLang="en-US" sz="1800" dirty="0" smtClean="0"/>
              <a:t>.</a:t>
            </a:r>
          </a:p>
          <a:p>
            <a:pPr>
              <a:buFont typeface="Wingdings 2" pitchFamily="18" charset="2"/>
              <a:buNone/>
            </a:pPr>
            <a:r>
              <a:rPr lang="ru-RU" altLang="en-US" sz="1800" dirty="0" smtClean="0"/>
              <a:t>Улучшение в соответствие с критериями (стандартами) </a:t>
            </a:r>
            <a:endParaRPr lang="en-US" altLang="en-US" sz="1800" dirty="0" smtClean="0"/>
          </a:p>
          <a:p>
            <a:pPr lvl="1"/>
            <a:r>
              <a:rPr lang="ru-RU" altLang="en-US" sz="1800" dirty="0" smtClean="0"/>
              <a:t>Результат оценки для улучшения и достижения цели. </a:t>
            </a:r>
          </a:p>
          <a:p>
            <a:pPr lvl="1">
              <a:buFont typeface="Verdana" pitchFamily="34" charset="0"/>
              <a:buNone/>
            </a:pPr>
            <a:r>
              <a:rPr lang="ru-RU" altLang="en-US" sz="1800" dirty="0" smtClean="0"/>
              <a:t>Участие студентов, выпускников, профессиональных групп.</a:t>
            </a:r>
            <a:endParaRPr lang="en-US" altLang="en-US" sz="1800" dirty="0" smtClean="0"/>
          </a:p>
          <a:p>
            <a:pPr lvl="1"/>
            <a:r>
              <a:rPr lang="en-US" altLang="en-US" sz="1800" dirty="0" smtClean="0"/>
              <a:t>…</a:t>
            </a:r>
            <a:r>
              <a:rPr lang="ru-RU" altLang="en-US" sz="1800" dirty="0" smtClean="0"/>
              <a:t>активное вовлечение во внутреннюю систему гарантии качества</a:t>
            </a:r>
            <a:endParaRPr lang="en-US" altLang="en-US" sz="1800" dirty="0" smtClean="0"/>
          </a:p>
          <a:p>
            <a:endParaRPr lang="ru-RU" alt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3313686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4000" b="1" dirty="0" smtClean="0">
                <a:solidFill>
                  <a:srgbClr val="C00000"/>
                </a:solidFill>
              </a:rPr>
              <a:t>Изучайте вопросы с точки зрения </a:t>
            </a:r>
            <a:r>
              <a:rPr lang="ru-RU" sz="4000" b="1" dirty="0" err="1" smtClean="0">
                <a:solidFill>
                  <a:srgbClr val="C00000"/>
                </a:solidFill>
              </a:rPr>
              <a:t>стейкхолдеров</a:t>
            </a:r>
            <a:endParaRPr lang="ru-RU" sz="4000" b="1" dirty="0" smtClean="0">
              <a:solidFill>
                <a:srgbClr val="C00000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en-US" sz="2400" dirty="0" smtClean="0"/>
              <a:t>Делая это, аналитик должен спросить: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400" dirty="0" smtClean="0"/>
              <a:t>   - Что заставляет как </a:t>
            </a:r>
            <a:r>
              <a:rPr lang="ru-RU" altLang="en-US" sz="2400" dirty="0" err="1" smtClean="0"/>
              <a:t>стейкхолдеров</a:t>
            </a:r>
            <a:r>
              <a:rPr lang="ru-RU" altLang="en-US" sz="2400" dirty="0" smtClean="0"/>
              <a:t> (так и не </a:t>
            </a:r>
            <a:r>
              <a:rPr lang="ru-RU" altLang="en-US" sz="2400" dirty="0" err="1" smtClean="0"/>
              <a:t>стейкхолдеров</a:t>
            </a:r>
            <a:r>
              <a:rPr lang="ru-RU" altLang="en-US" sz="2400" dirty="0" smtClean="0"/>
              <a:t>) доверять нам как организации?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400" dirty="0" smtClean="0"/>
              <a:t>    - Что думают </a:t>
            </a:r>
            <a:r>
              <a:rPr lang="ru-RU" altLang="en-US" sz="2400" dirty="0" err="1" smtClean="0"/>
              <a:t>стейкхолдеры</a:t>
            </a:r>
            <a:r>
              <a:rPr lang="ru-RU" altLang="en-US" sz="2400" dirty="0" smtClean="0"/>
              <a:t> и </a:t>
            </a:r>
            <a:r>
              <a:rPr lang="ru-RU" altLang="en-US" sz="2400" dirty="0" err="1" smtClean="0"/>
              <a:t>нестейкхолдеры</a:t>
            </a:r>
            <a:r>
              <a:rPr lang="ru-RU" altLang="en-US" sz="2400" dirty="0" smtClean="0"/>
              <a:t> о качестве нашего продукта, сервиса, обслуживании клиентов, стоимости, общей стоимости, удобства и рекламного посыла по сравнению с нашими конкурентами?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en-US" sz="2400" dirty="0" smtClean="0"/>
              <a:t>   - Какова относительная важность этих вопросов с точки зрения </a:t>
            </a:r>
            <a:r>
              <a:rPr lang="ru-RU" altLang="en-US" sz="2400" dirty="0" err="1" smtClean="0"/>
              <a:t>стейкхолдеров</a:t>
            </a:r>
            <a:r>
              <a:rPr lang="ru-RU" altLang="en-US" sz="2400" dirty="0" smtClean="0"/>
              <a:t>?</a:t>
            </a:r>
          </a:p>
          <a:p>
            <a:pPr eaLnBrk="1" hangingPunct="1">
              <a:lnSpc>
                <a:spcPct val="80000"/>
              </a:lnSpc>
            </a:pPr>
            <a:r>
              <a:rPr lang="ru-RU" altLang="en-US" sz="2400" dirty="0" smtClean="0"/>
              <a:t>Краеугольный камень хорошо составленного </a:t>
            </a:r>
            <a:r>
              <a:rPr lang="en-US" altLang="en-US" sz="2400" dirty="0" smtClean="0"/>
              <a:t> </a:t>
            </a:r>
            <a:r>
              <a:rPr lang="ru-RU" altLang="en-US" sz="2400" dirty="0" smtClean="0"/>
              <a:t>анализа является принятие точки зрения </a:t>
            </a:r>
            <a:r>
              <a:rPr lang="ru-RU" altLang="en-US" sz="2400" dirty="0" err="1" smtClean="0"/>
              <a:t>стейкхолдера</a:t>
            </a:r>
            <a:endParaRPr lang="ru-RU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b="1" dirty="0" smtClean="0">
                <a:solidFill>
                  <a:srgbClr val="C00000"/>
                </a:solidFill>
              </a:rPr>
              <a:t>Оценка качества на примере качества бассейна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16013" y="1628775"/>
            <a:ext cx="75438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Font typeface="Wingdings 2" pitchFamily="18" charset="2"/>
              <a:buNone/>
              <a:defRPr/>
            </a:pPr>
            <a:r>
              <a:rPr lang="ru-RU" b="1" dirty="0" smtClean="0">
                <a:solidFill>
                  <a:srgbClr val="FF0000"/>
                </a:solidFill>
              </a:rPr>
              <a:t>Не смотрите на формальное исполнение требований. Зрите в корень и оценивайте качество исполнения поставленных критериев.  В этом и заключается качество содержания и путь к совершенству. </a:t>
            </a:r>
          </a:p>
          <a:p>
            <a:pPr>
              <a:defRPr/>
            </a:pPr>
            <a:endParaRPr lang="ru-RU" dirty="0"/>
          </a:p>
          <a:p>
            <a:pPr>
              <a:defRPr/>
            </a:pPr>
            <a:r>
              <a:rPr lang="ru-RU" dirty="0" smtClean="0"/>
              <a:t>Имеется ли замок на воротах к бассейну?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ru-RU" b="1" dirty="0" smtClean="0">
                <a:solidFill>
                  <a:srgbClr val="00B050"/>
                </a:solidFill>
              </a:rPr>
              <a:t>А кому доступны ключи от ворот к бассейну?</a:t>
            </a:r>
            <a:endParaRPr lang="ru-RU" b="1" dirty="0">
              <a:solidFill>
                <a:srgbClr val="00B050"/>
              </a:solidFill>
            </a:endParaRPr>
          </a:p>
          <a:p>
            <a:pPr>
              <a:defRPr/>
            </a:pPr>
            <a:r>
              <a:rPr lang="ru-RU" dirty="0" smtClean="0"/>
              <a:t>Имеется ли сторож, который охраняет бассейн от вторжения третьих лиц?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ru-RU" b="1" dirty="0" smtClean="0">
                <a:solidFill>
                  <a:srgbClr val="00B050"/>
                </a:solidFill>
              </a:rPr>
              <a:t>Может быть сторож заболел и в данное время временно не работает</a:t>
            </a:r>
            <a:endParaRPr lang="ru-RU" b="1" dirty="0">
              <a:solidFill>
                <a:srgbClr val="00B050"/>
              </a:solidFill>
            </a:endParaRPr>
          </a:p>
          <a:p>
            <a:pPr>
              <a:defRPr/>
            </a:pPr>
            <a:r>
              <a:rPr lang="ru-RU" dirty="0" smtClean="0"/>
              <a:t>Бассейн проходит чистку каждые 3 дня</a:t>
            </a:r>
          </a:p>
          <a:p>
            <a:pPr marL="0" indent="0">
              <a:buFont typeface="Wingdings 2" pitchFamily="18" charset="2"/>
              <a:buNone/>
              <a:defRPr/>
            </a:pPr>
            <a:r>
              <a:rPr lang="ru-RU" b="1" dirty="0" smtClean="0">
                <a:solidFill>
                  <a:srgbClr val="00B050"/>
                </a:solidFill>
              </a:rPr>
              <a:t>А средства, которые используются для чистки бассейна не являются ли вредными для человека, вызывающими аллергические реакции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153400" y="1600200"/>
            <a:ext cx="533400" cy="4525963"/>
          </a:xfrm>
        </p:spPr>
        <p:txBody>
          <a:bodyPr>
            <a:normAutofit fontScale="70000" lnSpcReduction="20000"/>
          </a:bodyPr>
          <a:lstStyle/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/>
          </a:p>
          <a:p>
            <a:pPr marL="0" indent="0">
              <a:buFont typeface="Wingdings 2" pitchFamily="18" charset="2"/>
              <a:buNone/>
              <a:defRPr/>
            </a:pPr>
            <a:endParaRPr lang="ru-RU" dirty="0"/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ru-RU" dirty="0" smtClean="0"/>
              <a:t>.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endParaRPr lang="ru-RU" dirty="0" smtClean="0"/>
          </a:p>
          <a:p>
            <a:pPr>
              <a:buFont typeface="Wingdings" panose="05000000000000000000" pitchFamily="2" charset="2"/>
              <a:buChar char="ü"/>
              <a:defRPr/>
            </a:pPr>
            <a:endParaRPr lang="ru-RU" dirty="0"/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ru-RU" dirty="0" smtClean="0"/>
              <a:t>.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endParaRPr lang="ru-RU" dirty="0" smtClean="0"/>
          </a:p>
          <a:p>
            <a:pPr>
              <a:buFont typeface="Wingdings" panose="05000000000000000000" pitchFamily="2" charset="2"/>
              <a:buChar char="ü"/>
              <a:defRPr/>
            </a:pPr>
            <a:endParaRPr lang="ru-RU" dirty="0"/>
          </a:p>
          <a:p>
            <a:pPr>
              <a:buFont typeface="Wingdings" panose="05000000000000000000" pitchFamily="2" charset="2"/>
              <a:buChar char="ü"/>
              <a:defRPr/>
            </a:pPr>
            <a:endParaRPr lang="ru-RU" dirty="0" smtClean="0"/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ru-RU" dirty="0"/>
              <a:t>.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547664" y="2852936"/>
            <a:ext cx="7498080" cy="11430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Спасибо за внимание!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43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6375" y="188913"/>
            <a:ext cx="7499350" cy="73977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C00000"/>
                </a:solidFill>
              </a:rPr>
              <a:t>Содержание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1116013" y="1000124"/>
            <a:ext cx="7818437" cy="5525219"/>
          </a:xfrm>
        </p:spPr>
        <p:txBody>
          <a:bodyPr/>
          <a:lstStyle/>
          <a:p>
            <a:pPr eaLnBrk="1" hangingPunct="1"/>
            <a:r>
              <a:rPr lang="ru-RU" altLang="ru-RU" dirty="0" smtClean="0"/>
              <a:t>Принципы обеспечения  качества</a:t>
            </a:r>
          </a:p>
          <a:p>
            <a:pPr eaLnBrk="1" hangingPunct="1"/>
            <a:r>
              <a:rPr lang="ru-RU" altLang="ru-RU" dirty="0" smtClean="0"/>
              <a:t>Роль самооценки ОО</a:t>
            </a:r>
          </a:p>
          <a:p>
            <a:pPr eaLnBrk="1" hangingPunct="1"/>
            <a:r>
              <a:rPr lang="ru-RU" altLang="ru-RU" dirty="0" smtClean="0"/>
              <a:t>Методы оценки и сбора доказательств</a:t>
            </a:r>
            <a:endParaRPr lang="en-US" altLang="ru-RU" dirty="0" smtClean="0"/>
          </a:p>
          <a:p>
            <a:pPr eaLnBrk="1" hangingPunct="1"/>
            <a:r>
              <a:rPr lang="ru-RU" altLang="ru-RU" dirty="0" smtClean="0"/>
              <a:t>Значение отчета по самооценке</a:t>
            </a:r>
          </a:p>
          <a:p>
            <a:pPr eaLnBrk="1" hangingPunct="1"/>
            <a:r>
              <a:rPr lang="ru-RU" altLang="ru-RU" dirty="0" smtClean="0"/>
              <a:t>Матрица для оценивания отчета по самооценке</a:t>
            </a:r>
          </a:p>
          <a:p>
            <a:pPr eaLnBrk="1" hangingPunct="1"/>
            <a:r>
              <a:rPr lang="en-US" altLang="ru-RU" dirty="0" smtClean="0"/>
              <a:t>SWOT</a:t>
            </a:r>
            <a:r>
              <a:rPr lang="ru-RU" altLang="ru-RU" dirty="0" smtClean="0"/>
              <a:t> – анализ как основной инструмент самооценки</a:t>
            </a:r>
          </a:p>
          <a:p>
            <a:pPr eaLnBrk="1" hangingPunct="1"/>
            <a:r>
              <a:rPr lang="ru-RU" altLang="ru-RU" dirty="0" smtClean="0"/>
              <a:t>Методы сбора информации</a:t>
            </a:r>
          </a:p>
          <a:p>
            <a:pPr eaLnBrk="1" hangingPunct="1"/>
            <a:r>
              <a:rPr lang="ru-RU" altLang="ru-RU" dirty="0" smtClean="0"/>
              <a:t>Методы написания отчета</a:t>
            </a:r>
          </a:p>
          <a:p>
            <a:pPr eaLnBrk="1" hangingPunct="1"/>
            <a:endParaRPr lang="ru-RU" alt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834" cy="77809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Принципы обеспечения качества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196752"/>
            <a:ext cx="7488832" cy="5472608"/>
          </a:xfrm>
        </p:spPr>
        <p:txBody>
          <a:bodyPr/>
          <a:lstStyle/>
          <a:p>
            <a:r>
              <a:rPr lang="ru-RU" sz="2000" dirty="0"/>
              <a:t>Регулярность внешней гарантии качества                                                      со стороны агентств по гарантии качества </a:t>
            </a:r>
          </a:p>
          <a:p>
            <a:r>
              <a:rPr lang="ru-RU" sz="2000" dirty="0"/>
              <a:t>Внешняя оценка на всех уровнях</a:t>
            </a:r>
          </a:p>
          <a:p>
            <a:r>
              <a:rPr lang="ru-RU" sz="2000" dirty="0"/>
              <a:t>Вход, процессы и результаты</a:t>
            </a:r>
          </a:p>
          <a:p>
            <a:r>
              <a:rPr lang="ru-RU" sz="2000" dirty="0"/>
              <a:t>Четкие и измеримые цели и стандарты</a:t>
            </a:r>
          </a:p>
          <a:p>
            <a:r>
              <a:rPr lang="ru-RU" sz="2000" dirty="0"/>
              <a:t>Руководства для реализации</a:t>
            </a:r>
          </a:p>
          <a:p>
            <a:r>
              <a:rPr lang="ru-RU" sz="2000" dirty="0"/>
              <a:t>Вовлеченность заинтересованных сторон</a:t>
            </a:r>
          </a:p>
          <a:p>
            <a:r>
              <a:rPr lang="ru-RU" sz="2000" dirty="0"/>
              <a:t>Соответствующие ресурсы</a:t>
            </a:r>
          </a:p>
          <a:p>
            <a:r>
              <a:rPr lang="ru-RU" sz="2000" b="1" dirty="0">
                <a:solidFill>
                  <a:srgbClr val="C00000"/>
                </a:solidFill>
              </a:rPr>
              <a:t>Последовательные методы оценки (самооценка с последующей внешней </a:t>
            </a:r>
            <a:r>
              <a:rPr lang="ru-RU" sz="2000" b="1" dirty="0" smtClean="0">
                <a:solidFill>
                  <a:srgbClr val="C00000"/>
                </a:solidFill>
              </a:rPr>
              <a:t>оценкой)</a:t>
            </a:r>
            <a:endParaRPr lang="ru-RU" sz="2000" b="1" dirty="0">
              <a:solidFill>
                <a:srgbClr val="C00000"/>
              </a:solidFill>
            </a:endParaRPr>
          </a:p>
          <a:p>
            <a:r>
              <a:rPr lang="ru-RU" sz="2000" dirty="0"/>
              <a:t>Механизмы обратной связи и процедуры для улучшения</a:t>
            </a:r>
          </a:p>
          <a:p>
            <a:r>
              <a:rPr lang="ru-RU" sz="2000" dirty="0"/>
              <a:t>Широко доступные результаты оценки</a:t>
            </a:r>
          </a:p>
          <a:p>
            <a:r>
              <a:rPr lang="ru-RU" sz="2000" dirty="0"/>
              <a:t>Согласованность по всей системе и анализ</a:t>
            </a:r>
          </a:p>
          <a:p>
            <a:r>
              <a:rPr lang="ru-RU" sz="2000" dirty="0"/>
              <a:t>Сотрудничество на всех уровнях и подсистемах</a:t>
            </a:r>
          </a:p>
        </p:txBody>
      </p:sp>
    </p:spTree>
    <p:extLst>
      <p:ext uri="{BB962C8B-B14F-4D97-AF65-F5344CB8AC3E}">
        <p14:creationId xmlns:p14="http://schemas.microsoft.com/office/powerpoint/2010/main" val="1450390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Особенности подхода, ориентированного на результат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100" y="1628800"/>
            <a:ext cx="7499350" cy="4619600"/>
          </a:xfrm>
        </p:spPr>
        <p:txBody>
          <a:bodyPr/>
          <a:lstStyle/>
          <a:p>
            <a:r>
              <a:rPr lang="ru-RU" sz="2800" dirty="0"/>
              <a:t>Самооценка (высокая ценность ее качественного проведения)</a:t>
            </a:r>
          </a:p>
          <a:p>
            <a:r>
              <a:rPr lang="ru-RU" sz="2800" dirty="0"/>
              <a:t>Рефлексивные/диагностические/оценочные вопросы</a:t>
            </a:r>
          </a:p>
          <a:p>
            <a:r>
              <a:rPr lang="ru-RU" sz="2800" dirty="0"/>
              <a:t>Стандарты с уровнем результативности </a:t>
            </a:r>
          </a:p>
          <a:p>
            <a:r>
              <a:rPr lang="ru-RU" sz="2800" dirty="0"/>
              <a:t>Параллельные </a:t>
            </a:r>
            <a:r>
              <a:rPr lang="ru-RU" sz="2800" dirty="0" smtClean="0"/>
              <a:t>развивающие </a:t>
            </a:r>
            <a:r>
              <a:rPr lang="ru-RU" sz="2800" dirty="0"/>
              <a:t>обязательства </a:t>
            </a:r>
          </a:p>
          <a:p>
            <a:r>
              <a:rPr lang="ru-RU" sz="2800" dirty="0" smtClean="0"/>
              <a:t>Аспекты для </a:t>
            </a:r>
            <a:r>
              <a:rPr lang="ru-RU" sz="2800" dirty="0"/>
              <a:t>улучшения</a:t>
            </a:r>
          </a:p>
          <a:p>
            <a:r>
              <a:rPr lang="ru-RU" sz="2800" dirty="0"/>
              <a:t>Систематическая программа обучения для внутренних и внешних оценщиков</a:t>
            </a:r>
          </a:p>
        </p:txBody>
      </p:sp>
    </p:spTree>
    <p:extLst>
      <p:ext uri="{BB962C8B-B14F-4D97-AF65-F5344CB8AC3E}">
        <p14:creationId xmlns:p14="http://schemas.microsoft.com/office/powerpoint/2010/main" val="2612987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548680"/>
            <a:ext cx="7499350" cy="135902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Подход</a:t>
            </a:r>
            <a:r>
              <a:rPr lang="ru-RU" b="1" dirty="0">
                <a:solidFill>
                  <a:srgbClr val="C00000"/>
                </a:solidFill>
              </a:rPr>
              <a:t>, ориентированный на развитие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196066"/>
            <a:ext cx="1438781" cy="1457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3" descr="C:\Users\Alison\AppData\Local\Microsoft\Windows\INetCache\IE\N7D7NAAS\MC90018601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96755" y="3197809"/>
            <a:ext cx="1440160" cy="1425664"/>
          </a:xfrm>
          <a:prstGeom prst="rect">
            <a:avLst/>
          </a:prstGeom>
          <a:noFill/>
        </p:spPr>
      </p:pic>
      <p:pic>
        <p:nvPicPr>
          <p:cNvPr id="6" name="Picture 19" descr="C:\Users\Alison\AppData\Local\Microsoft\Windows\INetCache\IE\0HF5TEOO\MC900070852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94662" y="3197809"/>
            <a:ext cx="1296144" cy="1566623"/>
          </a:xfrm>
          <a:prstGeom prst="rect">
            <a:avLst/>
          </a:prstGeom>
          <a:noFill/>
        </p:spPr>
      </p:pic>
      <p:pic>
        <p:nvPicPr>
          <p:cNvPr id="7" name="Picture 21" descr="C:\Users\Alison\AppData\Local\Microsoft\Windows\INetCache\IE\PDJ1LGPK\MC900230931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40109" y="3173262"/>
            <a:ext cx="1638677" cy="21924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24241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75" y="116632"/>
            <a:ext cx="7499350" cy="597743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b="1" dirty="0" smtClean="0">
                <a:solidFill>
                  <a:srgbClr val="C00000"/>
                </a:solidFill>
              </a:rPr>
              <a:t>Роль самооценки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12291" name="Содержимое 3" descr="image50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387850" y="928688"/>
            <a:ext cx="4756150" cy="2786062"/>
          </a:xfrm>
        </p:spPr>
      </p:pic>
      <p:sp>
        <p:nvSpPr>
          <p:cNvPr id="12292" name="TextBox 4"/>
          <p:cNvSpPr txBox="1">
            <a:spLocks noChangeArrowheads="1"/>
          </p:cNvSpPr>
          <p:nvPr/>
        </p:nvSpPr>
        <p:spPr bwMode="auto">
          <a:xfrm>
            <a:off x="1143000" y="928688"/>
            <a:ext cx="3140968" cy="535531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altLang="en-US" dirty="0"/>
              <a:t>Определение сильных и слабых сторон</a:t>
            </a:r>
            <a:r>
              <a:rPr lang="ru-RU" altLang="en-US" dirty="0" smtClean="0"/>
              <a:t>;</a:t>
            </a:r>
          </a:p>
          <a:p>
            <a:endParaRPr lang="ru-RU" altLang="en-US" dirty="0"/>
          </a:p>
          <a:p>
            <a:pPr>
              <a:buFont typeface="Wingdings" pitchFamily="2" charset="2"/>
              <a:buChar char="ü"/>
            </a:pPr>
            <a:r>
              <a:rPr lang="ru-RU" altLang="en-US" dirty="0" smtClean="0"/>
              <a:t>Налаживание внутренних процессов </a:t>
            </a:r>
            <a:r>
              <a:rPr lang="ru-RU" altLang="en-US" dirty="0"/>
              <a:t>в соответствии с </a:t>
            </a:r>
            <a:r>
              <a:rPr lang="ru-RU" altLang="en-US" dirty="0" smtClean="0"/>
              <a:t>установленными/ согласованными стандартами;</a:t>
            </a:r>
          </a:p>
          <a:p>
            <a:pPr>
              <a:buFont typeface="Wingdings" pitchFamily="2" charset="2"/>
              <a:buChar char="ü"/>
            </a:pPr>
            <a:endParaRPr lang="ru-RU" altLang="en-US" dirty="0"/>
          </a:p>
          <a:p>
            <a:pPr>
              <a:buFont typeface="Wingdings" pitchFamily="2" charset="2"/>
              <a:buChar char="ü"/>
            </a:pPr>
            <a:r>
              <a:rPr lang="ru-RU" altLang="en-US" dirty="0" smtClean="0"/>
              <a:t>Использование надежных методов оценки;</a:t>
            </a:r>
            <a:endParaRPr lang="ru-RU" altLang="en-US" dirty="0"/>
          </a:p>
          <a:p>
            <a:pPr>
              <a:buFont typeface="Wingdings" pitchFamily="2" charset="2"/>
              <a:buChar char="ü"/>
            </a:pPr>
            <a:endParaRPr lang="ru-RU" altLang="en-US" dirty="0"/>
          </a:p>
          <a:p>
            <a:pPr>
              <a:buFont typeface="Wingdings" pitchFamily="2" charset="2"/>
              <a:buChar char="ü"/>
            </a:pPr>
            <a:r>
              <a:rPr lang="ru-RU" altLang="en-US" dirty="0" smtClean="0"/>
              <a:t>Определение  </a:t>
            </a:r>
            <a:r>
              <a:rPr lang="ru-RU" altLang="en-US" dirty="0"/>
              <a:t>насколько </a:t>
            </a:r>
            <a:r>
              <a:rPr lang="ru-RU" altLang="en-US" dirty="0" smtClean="0"/>
              <a:t>ОО или </a:t>
            </a:r>
            <a:r>
              <a:rPr lang="ru-RU" altLang="en-US" dirty="0"/>
              <a:t>программа стремятся к совершенствованию;</a:t>
            </a:r>
          </a:p>
          <a:p>
            <a:pPr>
              <a:buFont typeface="Wingdings" pitchFamily="2" charset="2"/>
              <a:buChar char="ü"/>
            </a:pPr>
            <a:endParaRPr lang="ru-RU" altLang="en-US" dirty="0"/>
          </a:p>
          <a:p>
            <a:pPr>
              <a:buFont typeface="Wingdings" pitchFamily="2" charset="2"/>
              <a:buChar char="ü"/>
            </a:pPr>
            <a:r>
              <a:rPr lang="ru-RU" altLang="en-US" dirty="0" smtClean="0"/>
              <a:t>Повышение культуры качества</a:t>
            </a:r>
            <a:endParaRPr lang="ru-RU" altLang="en-US" dirty="0"/>
          </a:p>
        </p:txBody>
      </p:sp>
      <p:sp>
        <p:nvSpPr>
          <p:cNvPr id="12293" name="TextBox 6"/>
          <p:cNvSpPr txBox="1">
            <a:spLocks noChangeArrowheads="1"/>
          </p:cNvSpPr>
          <p:nvPr/>
        </p:nvSpPr>
        <p:spPr bwMode="auto">
          <a:xfrm>
            <a:off x="4572000" y="3929063"/>
            <a:ext cx="4071938" cy="20320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altLang="en-US" dirty="0"/>
              <a:t>Понять кто мы? Где мы? И куда </a:t>
            </a:r>
            <a:r>
              <a:rPr lang="ru-RU" altLang="en-US" dirty="0" smtClean="0"/>
              <a:t>и как двигаться </a:t>
            </a:r>
            <a:r>
              <a:rPr lang="ru-RU" altLang="en-US" dirty="0"/>
              <a:t>дальше?</a:t>
            </a:r>
          </a:p>
          <a:p>
            <a:pPr>
              <a:buFont typeface="Wingdings" pitchFamily="2" charset="2"/>
              <a:buChar char="ü"/>
            </a:pPr>
            <a:endParaRPr lang="ru-RU" altLang="en-US" dirty="0"/>
          </a:p>
          <a:p>
            <a:pPr>
              <a:buFont typeface="Wingdings" pitchFamily="2" charset="2"/>
              <a:buChar char="ü"/>
            </a:pPr>
            <a:r>
              <a:rPr lang="ru-RU" altLang="en-US" dirty="0"/>
              <a:t>Является основным этапом проведения независимой аккредитации</a:t>
            </a:r>
          </a:p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350073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Воздействие </a:t>
            </a:r>
            <a:r>
              <a:rPr lang="ru-RU" dirty="0">
                <a:solidFill>
                  <a:srgbClr val="FF0000"/>
                </a:solidFill>
              </a:rPr>
              <a:t>нового законодательства</a:t>
            </a:r>
            <a:endParaRPr lang="en-GB" dirty="0">
              <a:solidFill>
                <a:srgbClr val="FF0000"/>
              </a:solidFill>
            </a:endParaRPr>
          </a:p>
        </p:txBody>
      </p:sp>
      <p:pic>
        <p:nvPicPr>
          <p:cNvPr id="4" name="Picture 2" descr="C:\Users\Alison\AppData\Local\Microsoft\Windows\INetCache\IE\4ROUYNY2\MC910216325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276872"/>
            <a:ext cx="916779" cy="975971"/>
          </a:xfrm>
          <a:prstGeom prst="rect">
            <a:avLst/>
          </a:prstGeom>
          <a:noFill/>
        </p:spPr>
      </p:pic>
      <p:pic>
        <p:nvPicPr>
          <p:cNvPr id="5" name="Picture 3" descr="C:\Users\Alison\AppData\Local\Microsoft\Windows\INetCache\IE\PDJ1LGPK\MC90004838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4581128"/>
            <a:ext cx="782727" cy="746608"/>
          </a:xfrm>
          <a:prstGeom prst="rect">
            <a:avLst/>
          </a:prstGeom>
          <a:noFill/>
        </p:spPr>
      </p:pic>
      <p:pic>
        <p:nvPicPr>
          <p:cNvPr id="6" name="Picture 6" descr="C:\Users\Alison\AppData\Local\Microsoft\Windows\INetCache\IE\N7D7NAAS\MC90003902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8" y="4365104"/>
            <a:ext cx="1152128" cy="1177935"/>
          </a:xfrm>
          <a:prstGeom prst="rect">
            <a:avLst/>
          </a:prstGeom>
          <a:noFill/>
        </p:spPr>
      </p:pic>
      <p:pic>
        <p:nvPicPr>
          <p:cNvPr id="7" name="Picture 8" descr="C:\Users\Alison\AppData\Local\Microsoft\Windows\INetCache\IE\PDJ1LGPK\MC900326584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20272" y="2204864"/>
            <a:ext cx="1123130" cy="965598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971600" y="3212976"/>
            <a:ext cx="2286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/>
              <a:t>Цикл самооценки,</a:t>
            </a:r>
          </a:p>
          <a:p>
            <a:pPr algn="ctr"/>
            <a:r>
              <a:rPr lang="ru-RU" sz="1600" dirty="0"/>
              <a:t>  внешней </a:t>
            </a:r>
            <a:r>
              <a:rPr lang="ru-RU" sz="1600" dirty="0" smtClean="0"/>
              <a:t>оценки,</a:t>
            </a:r>
            <a:endParaRPr lang="ru-RU" sz="1600" dirty="0"/>
          </a:p>
          <a:p>
            <a:pPr algn="ctr"/>
            <a:r>
              <a:rPr lang="ru-RU" sz="1600" dirty="0"/>
              <a:t>  отчетности и </a:t>
            </a:r>
            <a:r>
              <a:rPr lang="ru-RU" sz="1600" dirty="0" smtClean="0"/>
              <a:t>отслеживания</a:t>
            </a:r>
            <a:endParaRPr lang="en-NZ" sz="1600" dirty="0" smtClean="0"/>
          </a:p>
        </p:txBody>
      </p:sp>
      <p:sp>
        <p:nvSpPr>
          <p:cNvPr id="9" name="Rectangle 8"/>
          <p:cNvSpPr/>
          <p:nvPr/>
        </p:nvSpPr>
        <p:spPr>
          <a:xfrm>
            <a:off x="5652120" y="5589240"/>
            <a:ext cx="17281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/>
              <a:t>Обязательный сбор данных</a:t>
            </a:r>
            <a:endParaRPr lang="en-NZ" sz="1600" dirty="0" smtClean="0"/>
          </a:p>
        </p:txBody>
      </p:sp>
      <p:sp>
        <p:nvSpPr>
          <p:cNvPr id="10" name="Rectangle 9"/>
          <p:cNvSpPr/>
          <p:nvPr/>
        </p:nvSpPr>
        <p:spPr>
          <a:xfrm>
            <a:off x="1818518" y="5373216"/>
            <a:ext cx="27163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600" dirty="0"/>
              <a:t>Регулярный сбор </a:t>
            </a:r>
            <a:r>
              <a:rPr lang="ru-RU" sz="1600" dirty="0" smtClean="0"/>
              <a:t>отзывов </a:t>
            </a:r>
          </a:p>
          <a:p>
            <a:pPr algn="ctr"/>
            <a:r>
              <a:rPr lang="ru-RU" sz="1600" dirty="0" smtClean="0"/>
              <a:t>заинтересованных сторон</a:t>
            </a:r>
            <a:endParaRPr lang="en-NZ" sz="1600" dirty="0" smtClean="0"/>
          </a:p>
        </p:txBody>
      </p:sp>
      <p:pic>
        <p:nvPicPr>
          <p:cNvPr id="11" name="Picture 13" descr="C:\Users\Alison\AppData\Local\Microsoft\Windows\INetCache\IE\PDJ1LGPK\MC900078751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55976" y="2276872"/>
            <a:ext cx="936104" cy="827410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3410878" y="3212976"/>
            <a:ext cx="313682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600" dirty="0" smtClean="0"/>
              <a:t>Высокое значение самооценки</a:t>
            </a:r>
            <a:endParaRPr lang="en-NZ" sz="1600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6588224" y="3218691"/>
            <a:ext cx="213709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/>
              <a:t>Стандарты с </a:t>
            </a:r>
            <a:r>
              <a:rPr lang="ru-RU" sz="1600" dirty="0" smtClean="0"/>
              <a:t>уровнями производительности</a:t>
            </a:r>
            <a:endParaRPr lang="en-NZ" sz="1600" dirty="0" smtClean="0"/>
          </a:p>
        </p:txBody>
      </p:sp>
    </p:spTree>
    <p:extLst>
      <p:ext uri="{BB962C8B-B14F-4D97-AF65-F5344CB8AC3E}">
        <p14:creationId xmlns:p14="http://schemas.microsoft.com/office/powerpoint/2010/main" val="1006261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Последовательные</a:t>
            </a:r>
            <a:r>
              <a:rPr lang="en-NZ" b="1" dirty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методы </a:t>
            </a:r>
            <a:r>
              <a:rPr lang="ru-RU" b="1" dirty="0">
                <a:solidFill>
                  <a:srgbClr val="C00000"/>
                </a:solidFill>
              </a:rPr>
              <a:t>оценки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703452"/>
            <a:ext cx="2475191" cy="4795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077072"/>
            <a:ext cx="1017587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7088" y="1556792"/>
            <a:ext cx="2408237" cy="4942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0907" y="4482678"/>
            <a:ext cx="811213" cy="706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2088" y="1431652"/>
            <a:ext cx="2603902" cy="5067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7126" y="5445224"/>
            <a:ext cx="896937" cy="105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137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М</a:t>
            </a:r>
            <a:r>
              <a:rPr lang="ru-RU" b="1" dirty="0" smtClean="0">
                <a:solidFill>
                  <a:srgbClr val="C00000"/>
                </a:solidFill>
              </a:rPr>
              <a:t>етоды сбора доказательств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100" y="1340768"/>
            <a:ext cx="7499350" cy="5040560"/>
          </a:xfrm>
        </p:spPr>
        <p:txBody>
          <a:bodyPr/>
          <a:lstStyle/>
          <a:p>
            <a:r>
              <a:rPr lang="ru-RU" dirty="0"/>
              <a:t>Триангуляция доказательств </a:t>
            </a:r>
          </a:p>
          <a:p>
            <a:endParaRPr lang="ru-RU" dirty="0" smtClean="0"/>
          </a:p>
          <a:p>
            <a:r>
              <a:rPr lang="ru-RU" dirty="0" smtClean="0"/>
              <a:t>Выборка </a:t>
            </a:r>
            <a:r>
              <a:rPr lang="ru-RU" dirty="0"/>
              <a:t>доказательств </a:t>
            </a:r>
          </a:p>
          <a:p>
            <a:endParaRPr lang="ru-RU" dirty="0" smtClean="0"/>
          </a:p>
          <a:p>
            <a:r>
              <a:rPr lang="ru-RU" dirty="0" smtClean="0"/>
              <a:t>Опрос </a:t>
            </a:r>
            <a:r>
              <a:rPr lang="ru-RU" dirty="0"/>
              <a:t>заинтересованных сторон</a:t>
            </a:r>
          </a:p>
          <a:p>
            <a:endParaRPr lang="ru-RU" dirty="0" smtClean="0"/>
          </a:p>
          <a:p>
            <a:r>
              <a:rPr lang="ru-RU" dirty="0" smtClean="0"/>
              <a:t>Ведение </a:t>
            </a:r>
            <a:r>
              <a:rPr lang="ru-RU" dirty="0"/>
              <a:t>журнала аудита </a:t>
            </a:r>
          </a:p>
          <a:p>
            <a:endParaRPr lang="ru-RU" dirty="0" smtClean="0"/>
          </a:p>
          <a:p>
            <a:r>
              <a:rPr lang="ru-RU" dirty="0" smtClean="0"/>
              <a:t>Интервью</a:t>
            </a:r>
            <a:endParaRPr lang="ru-RU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340768"/>
            <a:ext cx="804863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0104" y="2328341"/>
            <a:ext cx="1079500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5074" y="2345803"/>
            <a:ext cx="506413" cy="65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8711" y="3628505"/>
            <a:ext cx="719137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905" y="4869160"/>
            <a:ext cx="1951037" cy="20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4022" y="5805264"/>
            <a:ext cx="79216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06882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</Template>
  <TotalTime>128</TotalTime>
  <Words>772</Words>
  <Application>Microsoft Office PowerPoint</Application>
  <PresentationFormat>Экран (4:3)</PresentationFormat>
  <Paragraphs>142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default</vt:lpstr>
      <vt:lpstr>Роль самооценки  в независимой аккредитации</vt:lpstr>
      <vt:lpstr>Содержание</vt:lpstr>
      <vt:lpstr>Принципы обеспечения качества</vt:lpstr>
      <vt:lpstr>Особенности подхода, ориентированного на результат</vt:lpstr>
      <vt:lpstr> Подход, ориентированный на развитие </vt:lpstr>
      <vt:lpstr>Роль самооценки</vt:lpstr>
      <vt:lpstr>Воздействие нового законодательства</vt:lpstr>
      <vt:lpstr>Последовательные  методы оценки</vt:lpstr>
      <vt:lpstr>Методы сбора доказательств </vt:lpstr>
      <vt:lpstr>Отчет по самооценке</vt:lpstr>
      <vt:lpstr>Оценивание честной и точной самооценки</vt:lpstr>
      <vt:lpstr>Наблюдения </vt:lpstr>
      <vt:lpstr>Наблюдения </vt:lpstr>
      <vt:lpstr>Рекомендации </vt:lpstr>
      <vt:lpstr>«Правила» проведения самооценки</vt:lpstr>
      <vt:lpstr>Изучайте вопросы с точки зрения стейкхолдеров</vt:lpstr>
      <vt:lpstr>Оценка качества на примере качества бассейна</vt:lpstr>
      <vt:lpstr>Спасибо за внимание!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Роль самооценки в независимой аккредитации</dc:title>
  <dc:creator>giskandarova</dc:creator>
  <cp:lastModifiedBy>Admin</cp:lastModifiedBy>
  <cp:revision>29</cp:revision>
  <dcterms:created xsi:type="dcterms:W3CDTF">2015-05-15T11:03:38Z</dcterms:created>
  <dcterms:modified xsi:type="dcterms:W3CDTF">2017-03-10T07:13:19Z</dcterms:modified>
</cp:coreProperties>
</file>